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4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9" autoAdjust="0"/>
    <p:restoredTop sz="94699" autoAdjust="0"/>
  </p:normalViewPr>
  <p:slideViewPr>
    <p:cSldViewPr snapToGrid="0" snapToObjects="1">
      <p:cViewPr varScale="1">
        <p:scale>
          <a:sx n="46" d="100"/>
          <a:sy n="46" d="100"/>
        </p:scale>
        <p:origin x="2400" y="4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417482" y="4889498"/>
            <a:ext cx="14054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12 </a:t>
            </a:r>
            <a:r>
              <a:rPr lang="en-US" sz="1100" dirty="0" err="1">
                <a:solidFill>
                  <a:srgbClr val="7F7F7F"/>
                </a:solidFill>
                <a:latin typeface="Verdana"/>
                <a:cs typeface="Verdana"/>
              </a:rPr>
              <a:t>meses</a:t>
            </a:r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6776" y="1051612"/>
            <a:ext cx="52144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Apilador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</a:t>
            </a:r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semiélectrico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, </a:t>
            </a:r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modelo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ESFH 1025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28397" y="1632953"/>
            <a:ext cx="274912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s-ES" sz="1000" dirty="0">
                <a:latin typeface="+mj-lt"/>
              </a:rPr>
              <a:t>Capacidad de carga:                                       800 kg.</a:t>
            </a:r>
          </a:p>
          <a:p>
            <a:pPr marL="0" lvl="2"/>
            <a:r>
              <a:rPr lang="es-MX" sz="1000" dirty="0">
                <a:latin typeface="+mj-lt"/>
              </a:rPr>
              <a:t>Centro de carga:                                            600mm.</a:t>
            </a:r>
          </a:p>
          <a:p>
            <a:pPr marL="0" lvl="2"/>
            <a:r>
              <a:rPr lang="es-MX" sz="1000" dirty="0">
                <a:latin typeface="+mj-lt"/>
              </a:rPr>
              <a:t>Distancia entre ejes:                                 1.185mm.</a:t>
            </a:r>
          </a:p>
          <a:p>
            <a:pPr marL="0" lvl="2"/>
            <a:r>
              <a:rPr lang="es-MX" sz="1000" dirty="0">
                <a:latin typeface="+mj-lt"/>
              </a:rPr>
              <a:t>Altura de elevación:                                  2.500mm. </a:t>
            </a:r>
          </a:p>
          <a:p>
            <a:pPr marL="0" lvl="2"/>
            <a:r>
              <a:rPr lang="es-MX" sz="1000" dirty="0">
                <a:latin typeface="+mj-lt"/>
              </a:rPr>
              <a:t>Altura del mástil extendido:                   3.037mm.</a:t>
            </a:r>
            <a:endParaRPr lang="es-AR" sz="1000" dirty="0">
              <a:latin typeface="+mj-lt"/>
            </a:endParaRPr>
          </a:p>
          <a:p>
            <a:pPr marL="0" lvl="2"/>
            <a:r>
              <a:rPr lang="es-ES" sz="1000" dirty="0">
                <a:latin typeface="+mj-lt"/>
              </a:rPr>
              <a:t>Dimensión de Uñas:                    60/160/1150mm.</a:t>
            </a:r>
          </a:p>
          <a:p>
            <a:pPr marL="0" lvl="2"/>
            <a:r>
              <a:rPr lang="es-ES" sz="1000" dirty="0">
                <a:latin typeface="+mj-lt"/>
              </a:rPr>
              <a:t>Ruedas:                                       Nylon/poliuretano. </a:t>
            </a:r>
          </a:p>
          <a:p>
            <a:pPr marL="0" lvl="2"/>
            <a:r>
              <a:rPr lang="es-ES" sz="1000" dirty="0">
                <a:latin typeface="+mj-lt"/>
              </a:rPr>
              <a:t>Largo del equipo:                                     1.690 mm. </a:t>
            </a:r>
            <a:endParaRPr lang="es-AR" sz="1000" dirty="0">
              <a:latin typeface="+mj-lt"/>
            </a:endParaRPr>
          </a:p>
          <a:p>
            <a:pPr marL="0" lvl="2"/>
            <a:r>
              <a:rPr lang="es-ES" sz="1000" dirty="0">
                <a:latin typeface="+mj-lt"/>
              </a:rPr>
              <a:t>Radio de giro:                                            1.285 mm.</a:t>
            </a:r>
            <a:endParaRPr lang="es-AR" sz="1000" dirty="0">
              <a:latin typeface="+mj-lt"/>
            </a:endParaRPr>
          </a:p>
          <a:p>
            <a:pPr marL="0" lvl="2"/>
            <a:r>
              <a:rPr lang="es-ES" sz="1000" dirty="0">
                <a:latin typeface="+mj-lt"/>
              </a:rPr>
              <a:t>Motor de elevación:                                       1.2Kw.</a:t>
            </a:r>
            <a:endParaRPr lang="es-AR" sz="1000" dirty="0">
              <a:latin typeface="+mj-lt"/>
            </a:endParaRPr>
          </a:p>
          <a:p>
            <a:pPr marL="0" lvl="2"/>
            <a:r>
              <a:rPr lang="es-ES" sz="1000" dirty="0">
                <a:latin typeface="+mj-lt"/>
              </a:rPr>
              <a:t>Batería:                                                       48V/20Ah.</a:t>
            </a:r>
            <a:endParaRPr lang="es-AR" sz="1000" dirty="0">
              <a:latin typeface="+mj-lt"/>
            </a:endParaRPr>
          </a:p>
          <a:p>
            <a:pPr marL="0" lvl="2"/>
            <a:r>
              <a:rPr lang="es-ES" sz="1000" dirty="0">
                <a:latin typeface="+mj-lt"/>
              </a:rPr>
              <a:t>Ancho total:                                                  740 mm.</a:t>
            </a:r>
            <a:endParaRPr lang="es-AR" sz="1000" dirty="0">
              <a:latin typeface="+mj-lt"/>
            </a:endParaRPr>
          </a:p>
          <a:p>
            <a:r>
              <a:rPr lang="es-ES" sz="1000" dirty="0">
                <a:latin typeface="+mj-lt"/>
              </a:rPr>
              <a:t>Peso del equipo:                                             330 kg.</a:t>
            </a:r>
          </a:p>
          <a:p>
            <a:r>
              <a:rPr lang="es-AR" sz="1000" dirty="0">
                <a:latin typeface="+mj-lt"/>
              </a:rPr>
              <a:t>Velocidad de elevación                             0.058m/s.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8948" y="5507275"/>
            <a:ext cx="37401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000" dirty="0"/>
              <a:t>Apilador de elevación electrohidráulica, traslación manual. </a:t>
            </a:r>
          </a:p>
          <a:p>
            <a:pPr>
              <a:lnSpc>
                <a:spcPct val="150000"/>
              </a:lnSpc>
            </a:pPr>
            <a:r>
              <a:rPr lang="es-ES_tradnl" sz="1000" dirty="0"/>
              <a:t>Con estructura de apilador hidráulico, pero con bomba electrohidráulica.</a:t>
            </a:r>
            <a:endParaRPr lang="es-ES_tradnl" sz="1000" dirty="0">
              <a:latin typeface="Verdana" pitchFamily="34" charset="0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3872444" y="5520804"/>
            <a:ext cx="250507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000" dirty="0"/>
              <a:t>Equipo accesible, y de elevación sin esfuerzo. </a:t>
            </a:r>
          </a:p>
          <a:p>
            <a:r>
              <a:rPr lang="es-ES_tradnl" sz="1000" dirty="0"/>
              <a:t>Ideales para cargar y descargar camiones.</a:t>
            </a:r>
            <a:endParaRPr lang="es-ES_tradnl" sz="1000" dirty="0">
              <a:latin typeface="Verdana" pitchFamily="34" charset="0"/>
            </a:endParaRPr>
          </a:p>
        </p:txBody>
      </p:sp>
      <p:sp>
        <p:nvSpPr>
          <p:cNvPr id="18" name="Rounded Rectangle 36"/>
          <p:cNvSpPr/>
          <p:nvPr/>
        </p:nvSpPr>
        <p:spPr>
          <a:xfrm>
            <a:off x="233375" y="2030008"/>
            <a:ext cx="1521178" cy="685116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AR" dirty="0"/>
              <a:t>   </a:t>
            </a:r>
          </a:p>
        </p:txBody>
      </p:sp>
      <p:sp>
        <p:nvSpPr>
          <p:cNvPr id="20" name="TextBox 6"/>
          <p:cNvSpPr txBox="1"/>
          <p:nvPr/>
        </p:nvSpPr>
        <p:spPr>
          <a:xfrm>
            <a:off x="209929" y="2082254"/>
            <a:ext cx="16045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err="1">
                <a:solidFill>
                  <a:srgbClr val="7F7F7F"/>
                </a:solidFill>
                <a:latin typeface="Verdana"/>
                <a:cs typeface="Verdana"/>
              </a:rPr>
              <a:t>Plazo</a:t>
            </a:r>
            <a:r>
              <a:rPr lang="en-US" sz="1100" b="1" dirty="0">
                <a:solidFill>
                  <a:srgbClr val="7F7F7F"/>
                </a:solidFill>
                <a:latin typeface="Verdana"/>
                <a:cs typeface="Verdana"/>
              </a:rPr>
              <a:t> de </a:t>
            </a:r>
            <a:r>
              <a:rPr lang="en-US" sz="1100" b="1" dirty="0" err="1">
                <a:solidFill>
                  <a:srgbClr val="7F7F7F"/>
                </a:solidFill>
                <a:latin typeface="Verdana"/>
                <a:cs typeface="Verdana"/>
              </a:rPr>
              <a:t>entrega</a:t>
            </a:r>
            <a:endParaRPr lang="en-US" sz="1100" b="1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sp>
        <p:nvSpPr>
          <p:cNvPr id="22" name="TextBox 7"/>
          <p:cNvSpPr txBox="1"/>
          <p:nvPr/>
        </p:nvSpPr>
        <p:spPr>
          <a:xfrm>
            <a:off x="251924" y="2299626"/>
            <a:ext cx="152059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>
                <a:solidFill>
                  <a:srgbClr val="7F7F7F"/>
                </a:solidFill>
                <a:latin typeface="Verdana"/>
                <a:cs typeface="Verdana"/>
              </a:rPr>
              <a:t>Inmediata</a:t>
            </a:r>
            <a:endParaRPr lang="en-US" sz="1050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A836842-E483-4B1D-A893-3B0C9629E9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618" b="97846" l="8163" r="95408">
                        <a14:foregroundMark x1="52551" y1="91023" x2="52551" y2="91023"/>
                        <a14:foregroundMark x1="47194" y1="90305" x2="50000" y2="90485"/>
                        <a14:foregroundMark x1="67347" y1="95153" x2="67347" y2="95153"/>
                        <a14:foregroundMark x1="91582" y1="86894" x2="91582" y2="86894"/>
                        <a14:foregroundMark x1="93878" y1="88689" x2="93878" y2="88689"/>
                        <a14:foregroundMark x1="93878" y1="85278" x2="93878" y2="85278"/>
                        <a14:foregroundMark x1="96173" y1="85996" x2="96173" y2="85996"/>
                        <a14:foregroundMark x1="67347" y1="98025" x2="67347" y2="98025"/>
                        <a14:foregroundMark x1="50510" y1="25314" x2="50510" y2="25314"/>
                        <a14:foregroundMark x1="50765" y1="29443" x2="50765" y2="29443"/>
                        <a14:foregroundMark x1="50255" y1="33393" x2="50255" y2="33393"/>
                        <a14:foregroundMark x1="50255" y1="19210" x2="50255" y2="19210"/>
                        <a14:foregroundMark x1="54082" y1="8618" x2="54082" y2="8618"/>
                        <a14:foregroundMark x1="92092" y1="90126" x2="92092" y2="90126"/>
                        <a14:foregroundMark x1="48214" y1="10952" x2="48214" y2="10952"/>
                        <a14:foregroundMark x1="78571" y1="21364" x2="78571" y2="21364"/>
                        <a14:foregroundMark x1="86224" y1="39856" x2="86224" y2="39856"/>
                        <a14:foregroundMark x1="85459" y1="37882" x2="85459" y2="37882"/>
                        <a14:foregroundMark x1="87500" y1="41293" x2="87500" y2="41293"/>
                        <a14:foregroundMark x1="82908" y1="34650" x2="82908" y2="34650"/>
                        <a14:foregroundMark x1="83929" y1="36266" x2="83929" y2="36266"/>
                        <a14:foregroundMark x1="83418" y1="34650" x2="83418" y2="34650"/>
                        <a14:foregroundMark x1="82653" y1="33752" x2="82653" y2="33752"/>
                        <a14:foregroundMark x1="58418" y1="21364" x2="58418" y2="21364"/>
                        <a14:foregroundMark x1="58673" y1="23339" x2="58673" y2="23339"/>
                        <a14:foregroundMark x1="67347" y1="22980" x2="67347" y2="22980"/>
                        <a14:foregroundMark x1="59439" y1="35189" x2="59439" y2="35189"/>
                        <a14:foregroundMark x1="77806" y1="23519" x2="77806" y2="23519"/>
                        <a14:foregroundMark x1="78061" y1="23160" x2="78061" y2="23160"/>
                        <a14:foregroundMark x1="8163" y1="76481" x2="8163" y2="76481"/>
                        <a14:foregroundMark x1="88776" y1="88689" x2="88776" y2="88689"/>
                        <a14:foregroundMark x1="59439" y1="53860" x2="59439" y2="53860"/>
                        <a14:foregroundMark x1="57908" y1="70018" x2="57908" y2="70018"/>
                        <a14:foregroundMark x1="60204" y1="69479" x2="60204" y2="69479"/>
                        <a14:foregroundMark x1="66582" y1="57451" x2="66582" y2="57451"/>
                        <a14:foregroundMark x1="67347" y1="57630" x2="67347" y2="57630"/>
                        <a14:foregroundMark x1="67092" y1="93537" x2="67092" y2="93537"/>
                        <a14:foregroundMark x1="48214" y1="9874" x2="48214" y2="98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42123" y="1359389"/>
            <a:ext cx="2586888" cy="36757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</TotalTime>
  <Words>139</Words>
  <Application>Microsoft Office PowerPoint</Application>
  <PresentationFormat>A4 (210 x 297 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Marrazzo</dc:creator>
  <cp:lastModifiedBy>Maria Jose Michelotti UNIRROL SA</cp:lastModifiedBy>
  <cp:revision>118</cp:revision>
  <dcterms:created xsi:type="dcterms:W3CDTF">2013-12-06T13:25:57Z</dcterms:created>
  <dcterms:modified xsi:type="dcterms:W3CDTF">2024-05-06T13:42:48Z</dcterms:modified>
</cp:coreProperties>
</file>