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D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9" autoAdjust="0"/>
    <p:restoredTop sz="94709" autoAdjust="0"/>
  </p:normalViewPr>
  <p:slideViewPr>
    <p:cSldViewPr snapToGrid="0" snapToObjects="1">
      <p:cViewPr varScale="1">
        <p:scale>
          <a:sx n="76" d="100"/>
          <a:sy n="76" d="100"/>
        </p:scale>
        <p:origin x="3216" y="20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C27B-C350-D349-B4B2-E770DB07569F}" type="datetimeFigureOut">
              <a:rPr lang="en-US" smtClean="0"/>
              <a:pPr/>
              <a:t>6/5/24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7DC8E-D1C0-7C49-B493-BADEDE7DBA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AOS.png"/>
          <p:cNvPicPr>
            <a:picLocks noChangeAspect="1"/>
          </p:cNvPicPr>
          <p:nvPr/>
        </p:nvPicPr>
        <p:blipFill>
          <a:blip r:embed="rId2"/>
          <a:srcRect r="85633" b="84833"/>
          <a:stretch>
            <a:fillRect/>
          </a:stretch>
        </p:blipFill>
        <p:spPr>
          <a:xfrm>
            <a:off x="682084" y="1607410"/>
            <a:ext cx="2700000" cy="27186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TextBox 9"/>
          <p:cNvSpPr txBox="1"/>
          <p:nvPr/>
        </p:nvSpPr>
        <p:spPr>
          <a:xfrm>
            <a:off x="4417482" y="4889498"/>
            <a:ext cx="1405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12 </a:t>
            </a:r>
            <a:r>
              <a:rPr lang="en-US" sz="1100" dirty="0" err="1">
                <a:solidFill>
                  <a:srgbClr val="7F7F7F"/>
                </a:solidFill>
                <a:latin typeface="Verdana"/>
                <a:cs typeface="Verdana"/>
              </a:rPr>
              <a:t>meses</a:t>
            </a:r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9690" y="1071032"/>
            <a:ext cx="49477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Rampas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aluminio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plegable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,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AOS</a:t>
            </a:r>
          </a:p>
        </p:txBody>
      </p:sp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973179"/>
              </p:ext>
            </p:extLst>
          </p:nvPr>
        </p:nvGraphicFramePr>
        <p:xfrm>
          <a:off x="1423403" y="5588564"/>
          <a:ext cx="3910597" cy="131725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224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8301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100" b="1" dirty="0">
                          <a:latin typeface="+mn-lt"/>
                          <a:ea typeface="Times New Roman"/>
                          <a:cs typeface="Times New Roman"/>
                        </a:rPr>
                        <a:t>Modelo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AOS 400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AOS 800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27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100" b="0" dirty="0">
                          <a:latin typeface="+mn-lt"/>
                          <a:ea typeface="Times New Roman"/>
                          <a:cs typeface="Times New Roman"/>
                        </a:rPr>
                        <a:t>Largo</a:t>
                      </a:r>
                      <a:endParaRPr lang="es-AR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2.500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2.050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91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b="0" dirty="0">
                          <a:latin typeface="+mn-lt"/>
                          <a:ea typeface="Times New Roman"/>
                          <a:cs typeface="Times New Roman"/>
                        </a:rPr>
                        <a:t>Capacida</a:t>
                      </a:r>
                      <a:r>
                        <a:rPr lang="es-AR" sz="1100" b="0" baseline="0" dirty="0">
                          <a:latin typeface="+mn-lt"/>
                          <a:ea typeface="Times New Roman"/>
                          <a:cs typeface="Times New Roman"/>
                        </a:rPr>
                        <a:t>d </a:t>
                      </a:r>
                      <a:endParaRPr lang="es-AR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b="0" dirty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400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800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82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Ancho</a:t>
                      </a:r>
                      <a:r>
                        <a:rPr lang="es-AR" sz="1100" baseline="0" dirty="0">
                          <a:latin typeface="+mn-lt"/>
                          <a:ea typeface="Times New Roman"/>
                          <a:cs typeface="Times New Roman"/>
                        </a:rPr>
                        <a:t> de camino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400 par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400 c/u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88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Labio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SI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SI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14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Pendiente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Peso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33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26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Elevación máxima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400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3897630" y="1724797"/>
            <a:ext cx="24841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1200" dirty="0"/>
              <a:t> </a:t>
            </a:r>
            <a:r>
              <a:rPr lang="es-AR" sz="1200" dirty="0"/>
              <a:t>Resistentes, confiables, fáciles de manipular, y de</a:t>
            </a:r>
          </a:p>
          <a:p>
            <a:r>
              <a:rPr lang="es-AR" sz="1200" dirty="0"/>
              <a:t>aplicaciones variadas.</a:t>
            </a:r>
          </a:p>
          <a:p>
            <a:pPr>
              <a:buFont typeface="Arial" pitchFamily="34" charset="0"/>
              <a:buChar char="•"/>
            </a:pPr>
            <a:r>
              <a:rPr lang="es-AR" sz="1200" dirty="0"/>
              <a:t> Livianas, para facilitar el manipuleo de las mismas y</a:t>
            </a:r>
          </a:p>
          <a:p>
            <a:r>
              <a:rPr lang="es-AR" sz="1200" dirty="0"/>
              <a:t>su almacenamiento.</a:t>
            </a:r>
          </a:p>
          <a:p>
            <a:pPr>
              <a:buFont typeface="Arial" pitchFamily="34" charset="0"/>
              <a:buChar char="•"/>
            </a:pPr>
            <a:r>
              <a:rPr lang="es-AR" sz="1200" dirty="0"/>
              <a:t> </a:t>
            </a:r>
            <a:r>
              <a:rPr lang="es-AR" sz="1200" dirty="0" err="1"/>
              <a:t>Visagra</a:t>
            </a:r>
            <a:r>
              <a:rPr lang="es-AR" sz="1200" dirty="0"/>
              <a:t> en el medio que funcionan como caminos para subir y bajar cargas</a:t>
            </a:r>
          </a:p>
          <a:p>
            <a:endParaRPr lang="es-AR" sz="1200" dirty="0"/>
          </a:p>
          <a:p>
            <a:r>
              <a:rPr lang="es-AR" sz="1200" dirty="0"/>
              <a:t>seguro de estas.</a:t>
            </a:r>
          </a:p>
          <a:p>
            <a:pPr>
              <a:buFont typeface="Arial" pitchFamily="34" charset="0"/>
              <a:buChar char="•"/>
            </a:pPr>
            <a:r>
              <a:rPr lang="es-AR" sz="1200" dirty="0"/>
              <a:t>Resistentes a las condiciones climáticas como</a:t>
            </a:r>
          </a:p>
          <a:p>
            <a:r>
              <a:rPr lang="es-AR" sz="1200" dirty="0"/>
              <a:t>lluvias, humedad o sol.</a:t>
            </a:r>
          </a:p>
          <a:p>
            <a:pPr>
              <a:buFont typeface="Arial" pitchFamily="34" charset="0"/>
              <a:buChar char="•"/>
            </a:pPr>
            <a:r>
              <a:rPr lang="es-AR" sz="1200" dirty="0"/>
              <a:t>Versátiles: para subir o bajar</a:t>
            </a:r>
            <a:endParaRPr lang="es-ES_tradnl" sz="1200" dirty="0"/>
          </a:p>
        </p:txBody>
      </p:sp>
      <p:graphicFrame>
        <p:nvGraphicFramePr>
          <p:cNvPr id="16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945803"/>
              </p:ext>
            </p:extLst>
          </p:nvPr>
        </p:nvGraphicFramePr>
        <p:xfrm>
          <a:off x="695326" y="7143750"/>
          <a:ext cx="5486398" cy="1001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5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err="1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MODELO</a:t>
                      </a:r>
                      <a:endParaRPr lang="en-US" sz="9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USD</a:t>
                      </a:r>
                    </a:p>
                  </a:txBody>
                  <a:tcPr>
                    <a:solidFill>
                      <a:srgbClr val="FDD4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AOS 400</a:t>
                      </a: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2.990</a:t>
                      </a: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AOS 800</a:t>
                      </a: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2.090</a:t>
                      </a: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IVA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No </a:t>
                      </a:r>
                      <a:r>
                        <a:rPr lang="en-US" sz="900" b="0" dirty="0" err="1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incluye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.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10.5%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Rounded Rectangle 36"/>
          <p:cNvSpPr/>
          <p:nvPr/>
        </p:nvSpPr>
        <p:spPr>
          <a:xfrm>
            <a:off x="1924050" y="3800872"/>
            <a:ext cx="1901968" cy="875902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AR"/>
          </a:p>
        </p:txBody>
      </p:sp>
      <p:sp>
        <p:nvSpPr>
          <p:cNvPr id="20" name="TextBox 6"/>
          <p:cNvSpPr txBox="1"/>
          <p:nvPr/>
        </p:nvSpPr>
        <p:spPr>
          <a:xfrm>
            <a:off x="2076450" y="3859669"/>
            <a:ext cx="16211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Plazo</a:t>
            </a:r>
            <a:r>
              <a:rPr lang="en-US" sz="1100" b="1" dirty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entrega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21" name="TextBox 7"/>
          <p:cNvSpPr txBox="1"/>
          <p:nvPr/>
        </p:nvSpPr>
        <p:spPr>
          <a:xfrm>
            <a:off x="1924050" y="4076610"/>
            <a:ext cx="19735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AOS 400: </a:t>
            </a:r>
            <a:r>
              <a:rPr lang="en-US" sz="1100" dirty="0" err="1">
                <a:solidFill>
                  <a:srgbClr val="7F7F7F"/>
                </a:solidFill>
                <a:latin typeface="Verdana"/>
                <a:cs typeface="Verdana"/>
              </a:rPr>
              <a:t>Inmediata</a:t>
            </a:r>
            <a:endParaRPr lang="en-US" sz="1100" dirty="0">
              <a:solidFill>
                <a:srgbClr val="7F7F7F"/>
              </a:solidFill>
              <a:latin typeface="Verdana"/>
              <a:cs typeface="Verdana"/>
            </a:endParaRPr>
          </a:p>
          <a:p>
            <a:pPr algn="ctr"/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AOS 800: Inmediata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VS 150"/>
          <p:cNvPicPr>
            <a:picLocks noChangeAspect="1" noChangeArrowheads="1"/>
          </p:cNvPicPr>
          <p:nvPr/>
        </p:nvPicPr>
        <p:blipFill>
          <a:blip r:embed="rId2"/>
          <a:srcRect r="15474" b="56404"/>
          <a:stretch>
            <a:fillRect/>
          </a:stretch>
        </p:blipFill>
        <p:spPr bwMode="auto">
          <a:xfrm>
            <a:off x="495301" y="1724797"/>
            <a:ext cx="274955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417482" y="4889498"/>
            <a:ext cx="1405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12 </a:t>
            </a:r>
            <a:r>
              <a:rPr lang="en-US" sz="1100" dirty="0" err="1">
                <a:solidFill>
                  <a:srgbClr val="7F7F7F"/>
                </a:solidFill>
                <a:latin typeface="Verdana"/>
                <a:cs typeface="Verdana"/>
              </a:rPr>
              <a:t>meses</a:t>
            </a:r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34040" y="1071032"/>
            <a:ext cx="4292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Rampas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de aluminio, modelo ABS-F</a:t>
            </a:r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1171575" y="5400675"/>
          <a:ext cx="4438650" cy="131725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033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1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8301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100" b="1" dirty="0">
                          <a:latin typeface="+mn-lt"/>
                          <a:ea typeface="Times New Roman"/>
                          <a:cs typeface="Times New Roman"/>
                        </a:rPr>
                        <a:t>Modelo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ABS</a:t>
                      </a:r>
                      <a:r>
                        <a:rPr lang="es-AR" sz="1100" baseline="0" dirty="0">
                          <a:latin typeface="+mn-lt"/>
                          <a:ea typeface="Times New Roman"/>
                          <a:cs typeface="Times New Roman"/>
                        </a:rPr>
                        <a:t>-F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27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100" b="0" dirty="0">
                          <a:latin typeface="+mn-lt"/>
                          <a:ea typeface="Times New Roman"/>
                          <a:cs typeface="Times New Roman"/>
                        </a:rPr>
                        <a:t>Largo</a:t>
                      </a:r>
                      <a:endParaRPr lang="es-AR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2.985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91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b="0" dirty="0">
                          <a:latin typeface="+mn-lt"/>
                          <a:ea typeface="Times New Roman"/>
                          <a:cs typeface="Times New Roman"/>
                        </a:rPr>
                        <a:t>Capacida</a:t>
                      </a:r>
                      <a:r>
                        <a:rPr lang="es-AR" sz="1100" b="0" baseline="0" dirty="0">
                          <a:latin typeface="+mn-lt"/>
                          <a:ea typeface="Times New Roman"/>
                          <a:cs typeface="Times New Roman"/>
                        </a:rPr>
                        <a:t>d por par</a:t>
                      </a:r>
                      <a:endParaRPr lang="es-AR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b="0" dirty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300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82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Ancho</a:t>
                      </a:r>
                      <a:r>
                        <a:rPr lang="es-AR" sz="1100" baseline="0" dirty="0">
                          <a:latin typeface="+mn-lt"/>
                          <a:ea typeface="Times New Roman"/>
                          <a:cs typeface="Times New Roman"/>
                        </a:rPr>
                        <a:t> de camino</a:t>
                      </a:r>
                      <a:endParaRPr lang="es-AR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235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88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Labio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SI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14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Pendiente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Peso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26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Elevación máxima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latin typeface="+mn-lt"/>
                          <a:ea typeface="Times New Roman"/>
                          <a:cs typeface="Times New Roman"/>
                        </a:rPr>
                        <a:t>900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3897630" y="1724797"/>
            <a:ext cx="24841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1200" dirty="0"/>
              <a:t> </a:t>
            </a:r>
            <a:r>
              <a:rPr lang="es-AR" sz="1100" dirty="0"/>
              <a:t>Resistentes, confiables, fáciles de manipular, y de</a:t>
            </a:r>
          </a:p>
          <a:p>
            <a:r>
              <a:rPr lang="es-AR" sz="1100" dirty="0"/>
              <a:t>aplicaciones variadas.</a:t>
            </a:r>
          </a:p>
          <a:p>
            <a:pPr>
              <a:buFont typeface="Arial" pitchFamily="34" charset="0"/>
              <a:buChar char="•"/>
            </a:pPr>
            <a:r>
              <a:rPr lang="es-AR" sz="1100" dirty="0"/>
              <a:t> Livianas, para facilitar el manipuleo de las mismas y</a:t>
            </a:r>
          </a:p>
          <a:p>
            <a:r>
              <a:rPr lang="es-AR" sz="1100" dirty="0"/>
              <a:t>su almacenamiento.</a:t>
            </a:r>
          </a:p>
          <a:p>
            <a:pPr>
              <a:buFont typeface="Arial" pitchFamily="34" charset="0"/>
              <a:buChar char="•"/>
            </a:pPr>
            <a:r>
              <a:rPr lang="es-AR" sz="1100" dirty="0"/>
              <a:t> Superficie de apoyo es rugosa, lo que facilita el uso</a:t>
            </a:r>
          </a:p>
          <a:p>
            <a:r>
              <a:rPr lang="es-AR" sz="1100" dirty="0"/>
              <a:t>seguro de estas.</a:t>
            </a:r>
          </a:p>
          <a:p>
            <a:pPr>
              <a:buFont typeface="Arial" pitchFamily="34" charset="0"/>
              <a:buChar char="•"/>
            </a:pPr>
            <a:r>
              <a:rPr lang="es-AR" sz="1100" dirty="0"/>
              <a:t> Resistentes a las condiciones climáticas como</a:t>
            </a:r>
          </a:p>
          <a:p>
            <a:r>
              <a:rPr lang="es-AR" sz="1100" dirty="0"/>
              <a:t>lluvias, humedad o sol.</a:t>
            </a:r>
          </a:p>
          <a:p>
            <a:pPr>
              <a:buFont typeface="Arial" pitchFamily="34" charset="0"/>
              <a:buChar char="•"/>
            </a:pPr>
            <a:r>
              <a:rPr lang="es-AR" sz="1100" dirty="0"/>
              <a:t> Versátiles: para subir o bajar</a:t>
            </a:r>
            <a:endParaRPr lang="es-ES_tradnl" sz="1100" dirty="0"/>
          </a:p>
        </p:txBody>
      </p:sp>
      <p:graphicFrame>
        <p:nvGraphicFramePr>
          <p:cNvPr id="16" name="Table 13"/>
          <p:cNvGraphicFramePr>
            <a:graphicFrameLocks noGrp="1"/>
          </p:cNvGraphicFramePr>
          <p:nvPr/>
        </p:nvGraphicFramePr>
        <p:xfrm>
          <a:off x="695326" y="7143750"/>
          <a:ext cx="5486398" cy="751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5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4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err="1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MODELO</a:t>
                      </a:r>
                      <a:endParaRPr lang="en-US" sz="9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USD</a:t>
                      </a:r>
                    </a:p>
                  </a:txBody>
                  <a:tcPr>
                    <a:solidFill>
                      <a:srgbClr val="FDD4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ABS-F</a:t>
                      </a: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1.170</a:t>
                      </a:r>
                    </a:p>
                  </a:txBody>
                  <a:tcPr>
                    <a:solidFill>
                      <a:srgbClr val="FDD42E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37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IVA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No </a:t>
                      </a:r>
                      <a:r>
                        <a:rPr lang="en-US" sz="900" b="0" dirty="0" err="1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incluye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.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1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10.5%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Rounded Rectangle 36"/>
          <p:cNvSpPr/>
          <p:nvPr/>
        </p:nvSpPr>
        <p:spPr>
          <a:xfrm>
            <a:off x="2204864" y="3852241"/>
            <a:ext cx="1621154" cy="70851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AR"/>
          </a:p>
        </p:txBody>
      </p:sp>
      <p:sp>
        <p:nvSpPr>
          <p:cNvPr id="20" name="TextBox 6"/>
          <p:cNvSpPr txBox="1"/>
          <p:nvPr/>
        </p:nvSpPr>
        <p:spPr>
          <a:xfrm>
            <a:off x="2204864" y="3902316"/>
            <a:ext cx="16211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Plazo</a:t>
            </a:r>
            <a:r>
              <a:rPr lang="en-US" sz="1100" b="1" dirty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entrega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21" name="TextBox 7"/>
          <p:cNvSpPr txBox="1"/>
          <p:nvPr/>
        </p:nvSpPr>
        <p:spPr>
          <a:xfrm>
            <a:off x="2204864" y="4163926"/>
            <a:ext cx="16927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85 a 95 días</a:t>
            </a:r>
          </a:p>
        </p:txBody>
      </p:sp>
      <p:sp>
        <p:nvSpPr>
          <p:cNvPr id="12" name="4 Rectángulo"/>
          <p:cNvSpPr/>
          <p:nvPr/>
        </p:nvSpPr>
        <p:spPr>
          <a:xfrm>
            <a:off x="377827" y="8305800"/>
            <a:ext cx="6264696" cy="3600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/>
            <a:r>
              <a:rPr lang="es-MX" sz="9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El plazo 85/95 días está sujeto a la aprobación de la DJAI por parte de la Secretaría de Comercio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417482" y="4889498"/>
            <a:ext cx="14054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12 </a:t>
            </a:r>
            <a:r>
              <a:rPr lang="es-AR" sz="1100" dirty="0">
                <a:solidFill>
                  <a:srgbClr val="7F7F7F"/>
                </a:solidFill>
                <a:latin typeface="Verdana"/>
                <a:cs typeface="Verdana"/>
              </a:rPr>
              <a:t>meses</a:t>
            </a:r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5350" y="1071032"/>
            <a:ext cx="51473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Plataforma de </a:t>
            </a:r>
            <a:r>
              <a:rPr lang="es-AR" sz="1400" b="1" dirty="0">
                <a:solidFill>
                  <a:srgbClr val="7F7F7F"/>
                </a:solidFill>
                <a:latin typeface="Verdana"/>
                <a:cs typeface="Verdana"/>
              </a:rPr>
              <a:t>Aluminio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Plegable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, </a:t>
            </a:r>
            <a:r>
              <a:rPr lang="en-US" sz="1400" b="1" dirty="0" err="1">
                <a:solidFill>
                  <a:srgbClr val="7F7F7F"/>
                </a:solidFill>
                <a:latin typeface="Verdana"/>
                <a:cs typeface="Verdana"/>
              </a:rPr>
              <a:t>Modelo</a:t>
            </a:r>
            <a:r>
              <a:rPr lang="en-US" sz="1400" b="1" dirty="0">
                <a:solidFill>
                  <a:srgbClr val="7F7F7F"/>
                </a:solidFill>
                <a:latin typeface="Verdana"/>
                <a:cs typeface="Verdana"/>
              </a:rPr>
              <a:t> AWR-F</a:t>
            </a:r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692696" y="5313040"/>
          <a:ext cx="5375486" cy="174498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540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0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2066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Modelo</a:t>
                      </a:r>
                      <a:endParaRPr lang="es-AR" sz="1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AR" sz="1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AWR-F</a:t>
                      </a:r>
                      <a:endParaRPr lang="es-AR" sz="1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28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Courier New"/>
                        </a:rPr>
                        <a:t>Capacidad de carga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250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281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Courier New"/>
                        </a:rPr>
                        <a:t>Altura máx. Elevación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537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00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Largo total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ourier New"/>
                        </a:rPr>
                        <a:t>Mm</a:t>
                      </a:r>
                      <a:endParaRPr lang="es-AR" sz="1000" b="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Courier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kern="120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ourier New"/>
                        </a:rPr>
                        <a:t>1959</a:t>
                      </a:r>
                      <a:r>
                        <a:rPr lang="es-AR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Courier New"/>
                        </a:rPr>
                        <a:t> ( 950 + 909 )</a:t>
                      </a:r>
                      <a:endParaRPr lang="es-AR" sz="1000" b="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Courier New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8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Ancho</a:t>
                      </a:r>
                      <a:r>
                        <a:rPr lang="es-ES_tradnl" sz="1000" b="0" baseline="0" dirty="0">
                          <a:latin typeface="+mn-lt"/>
                          <a:ea typeface="Times New Roman"/>
                          <a:cs typeface="Times New Roman"/>
                        </a:rPr>
                        <a:t> camino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733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Peso Neto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000" b="0" dirty="0">
                          <a:latin typeface="+mn-lt"/>
                          <a:ea typeface="Times New Roman"/>
                          <a:cs typeface="Times New Roman"/>
                        </a:rPr>
                        <a:t>Kg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Labio / Pendiente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 Si</a:t>
                      </a:r>
                      <a:r>
                        <a:rPr lang="es-AR" sz="1000" b="0" baseline="0" dirty="0">
                          <a:latin typeface="+mn-lt"/>
                          <a:ea typeface="Times New Roman"/>
                          <a:cs typeface="Times New Roman"/>
                        </a:rPr>
                        <a:t> / 150 </a:t>
                      </a:r>
                      <a:endParaRPr lang="es-AR" sz="10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02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Plegada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mm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000" b="0" dirty="0">
                          <a:latin typeface="+mn-lt"/>
                          <a:ea typeface="Times New Roman"/>
                          <a:cs typeface="Times New Roman"/>
                        </a:rPr>
                        <a:t>1101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3952861" y="1733550"/>
            <a:ext cx="23336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AR" sz="1000" dirty="0"/>
              <a:t> De origen Alemán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AR" sz="1000" dirty="0"/>
              <a:t> Ideales para Nivelas diferentes alturas de pisos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AR" sz="1000" dirty="0"/>
              <a:t> Resistentes, Confiables, Fáciles de Manipular y de aplicaciones variadas.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AR" sz="1000" dirty="0"/>
              <a:t> Superficie de apoyo Rugosa, lo que facilita el uso seguro.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AR" sz="1000" dirty="0"/>
              <a:t> Resistentes a condiciones climáticas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AR" sz="1000" dirty="0"/>
              <a:t> Versátiles: para subir/ bajar con carretillas, motos, vehículos, auto elevadores y equipos para la construcción.</a:t>
            </a:r>
            <a:endParaRPr lang="es-ES_tradnl" sz="1000" dirty="0"/>
          </a:p>
        </p:txBody>
      </p:sp>
      <p:graphicFrame>
        <p:nvGraphicFramePr>
          <p:cNvPr id="16" name="Table 13"/>
          <p:cNvGraphicFramePr>
            <a:graphicFrameLocks noGrp="1"/>
          </p:cNvGraphicFramePr>
          <p:nvPr/>
        </p:nvGraphicFramePr>
        <p:xfrm>
          <a:off x="620688" y="7258051"/>
          <a:ext cx="5486398" cy="1202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0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0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596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err="1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MODELO</a:t>
                      </a:r>
                      <a:endParaRPr lang="en-US" sz="9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USD</a:t>
                      </a:r>
                    </a:p>
                  </a:txBody>
                  <a:tcPr>
                    <a:solidFill>
                      <a:srgbClr val="FDD4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537"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AWR-F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Verdana"/>
                        <a:ea typeface="+mn-e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2.260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464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Verdana"/>
                          <a:cs typeface="Verdana"/>
                        </a:rPr>
                        <a:t>No </a:t>
                      </a:r>
                      <a:r>
                        <a:rPr lang="en-US" sz="1000" b="0" dirty="0" err="1">
                          <a:solidFill>
                            <a:schemeClr val="tx1"/>
                          </a:solidFill>
                          <a:effectLst/>
                          <a:latin typeface="Verdana"/>
                          <a:cs typeface="Verdana"/>
                        </a:rPr>
                        <a:t>incluye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Verdana"/>
                        <a:cs typeface="Verdana"/>
                      </a:endParaRP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IVA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10.5%</a:t>
                      </a:r>
                    </a:p>
                  </a:txBody>
                  <a:tcPr>
                    <a:solidFill>
                      <a:srgbClr val="FDD42E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Rounded Rectangle 36"/>
          <p:cNvSpPr/>
          <p:nvPr/>
        </p:nvSpPr>
        <p:spPr>
          <a:xfrm>
            <a:off x="2132856" y="1508046"/>
            <a:ext cx="1512168" cy="84123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AR"/>
          </a:p>
        </p:txBody>
      </p:sp>
      <p:sp>
        <p:nvSpPr>
          <p:cNvPr id="19" name="TextBox 6"/>
          <p:cNvSpPr txBox="1"/>
          <p:nvPr/>
        </p:nvSpPr>
        <p:spPr>
          <a:xfrm>
            <a:off x="1803416" y="1592565"/>
            <a:ext cx="21494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Plazo</a:t>
            </a:r>
            <a:r>
              <a:rPr lang="en-US" sz="1100" b="1" dirty="0">
                <a:solidFill>
                  <a:srgbClr val="7F7F7F"/>
                </a:solidFill>
                <a:latin typeface="Verdana"/>
                <a:cs typeface="Verdana"/>
              </a:rPr>
              <a:t> de </a:t>
            </a:r>
            <a:r>
              <a:rPr lang="en-US" sz="1100" b="1" dirty="0" err="1">
                <a:solidFill>
                  <a:srgbClr val="7F7F7F"/>
                </a:solidFill>
                <a:latin typeface="Verdana"/>
                <a:cs typeface="Verdana"/>
              </a:rPr>
              <a:t>entrega</a:t>
            </a:r>
            <a:endParaRPr lang="en-US" sz="1100" b="1" dirty="0">
              <a:solidFill>
                <a:srgbClr val="7F7F7F"/>
              </a:solidFill>
              <a:latin typeface="Verdana"/>
              <a:cs typeface="Verdana"/>
            </a:endParaRPr>
          </a:p>
        </p:txBody>
      </p:sp>
      <p:sp>
        <p:nvSpPr>
          <p:cNvPr id="20" name="TextBox 7"/>
          <p:cNvSpPr txBox="1"/>
          <p:nvPr/>
        </p:nvSpPr>
        <p:spPr>
          <a:xfrm>
            <a:off x="2159149" y="1928664"/>
            <a:ext cx="16252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>
                <a:solidFill>
                  <a:srgbClr val="7F7F7F"/>
                </a:solidFill>
                <a:latin typeface="Verdana"/>
                <a:cs typeface="Verdana"/>
              </a:rPr>
              <a:t>85 a 95 días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171450" y="8648675"/>
            <a:ext cx="6512541" cy="3048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s-MX" sz="10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El plazo 85/95 días está sujeto a la aprobación de la DJAI por parte de la Secretaría de Comercio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0648" y="1640632"/>
            <a:ext cx="1791591" cy="2871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C:\Users\admin\AppData\Local\Microsoft\Windows\Temporary Internet Files\Content.Outlook\2X4DR7VA\VS_AWR-F_0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2856" y="2576736"/>
            <a:ext cx="1685909" cy="1991916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427</Words>
  <Application>Microsoft Macintosh PowerPoint</Application>
  <PresentationFormat>A4 (210 x 297 mm)</PresentationFormat>
  <Paragraphs>140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Verdana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Marrazzo</dc:creator>
  <cp:lastModifiedBy>Microsoft Office User</cp:lastModifiedBy>
  <cp:revision>60</cp:revision>
  <dcterms:created xsi:type="dcterms:W3CDTF">2014-01-10T17:25:58Z</dcterms:created>
  <dcterms:modified xsi:type="dcterms:W3CDTF">2024-06-05T20:01:38Z</dcterms:modified>
</cp:coreProperties>
</file>