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42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4699" autoAdjust="0"/>
  </p:normalViewPr>
  <p:slideViewPr>
    <p:cSldViewPr snapToGrid="0" snapToObjects="1">
      <p:cViewPr>
        <p:scale>
          <a:sx n="100" d="100"/>
          <a:sy n="100" d="100"/>
        </p:scale>
        <p:origin x="-1146" y="-7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VS 150"/>
          <p:cNvPicPr>
            <a:picLocks noChangeAspect="1" noChangeArrowheads="1"/>
          </p:cNvPicPr>
          <p:nvPr/>
        </p:nvPicPr>
        <p:blipFill>
          <a:blip r:embed="rId2"/>
          <a:srcRect r="15474" b="56404"/>
          <a:stretch>
            <a:fillRect/>
          </a:stretch>
        </p:blipFill>
        <p:spPr bwMode="auto">
          <a:xfrm>
            <a:off x="495301" y="1724797"/>
            <a:ext cx="274955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417482" y="4889498"/>
            <a:ext cx="1405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7F7F7F"/>
                </a:solidFill>
                <a:latin typeface="Verdana"/>
                <a:cs typeface="Verdana"/>
              </a:rPr>
              <a:t>12 </a:t>
            </a:r>
            <a:r>
              <a:rPr lang="en-US" sz="1100" dirty="0" err="1" smtClean="0">
                <a:solidFill>
                  <a:srgbClr val="7F7F7F"/>
                </a:solidFill>
                <a:latin typeface="Verdana"/>
                <a:cs typeface="Verdana"/>
              </a:rPr>
              <a:t>meses</a:t>
            </a:r>
            <a:r>
              <a:rPr lang="en-US" sz="1100" dirty="0" smtClean="0">
                <a:solidFill>
                  <a:srgbClr val="7F7F7F"/>
                </a:solidFill>
                <a:latin typeface="Verdana"/>
                <a:cs typeface="Verdana"/>
              </a:rPr>
              <a:t>.</a:t>
            </a:r>
            <a:endParaRPr lang="en-US" sz="11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34040" y="1071032"/>
            <a:ext cx="4292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7F7F7F"/>
                </a:solidFill>
                <a:latin typeface="Verdana"/>
                <a:cs typeface="Verdana"/>
              </a:rPr>
              <a:t>Rampas</a:t>
            </a:r>
            <a:r>
              <a:rPr lang="en-US" sz="1400" b="1" dirty="0" smtClean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400" b="1" dirty="0" err="1" smtClean="0">
                <a:solidFill>
                  <a:srgbClr val="7F7F7F"/>
                </a:solidFill>
                <a:latin typeface="Verdana"/>
                <a:cs typeface="Verdana"/>
              </a:rPr>
              <a:t>aluminio</a:t>
            </a:r>
            <a:r>
              <a:rPr lang="en-US" sz="1400" b="1" dirty="0" smtClean="0">
                <a:solidFill>
                  <a:srgbClr val="7F7F7F"/>
                </a:solidFill>
                <a:latin typeface="Verdana"/>
                <a:cs typeface="Verdana"/>
              </a:rPr>
              <a:t>, </a:t>
            </a:r>
            <a:r>
              <a:rPr lang="en-US" sz="1400" b="1" dirty="0" err="1" smtClean="0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 smtClean="0">
                <a:solidFill>
                  <a:srgbClr val="7F7F7F"/>
                </a:solidFill>
                <a:latin typeface="Verdana"/>
                <a:cs typeface="Verdana"/>
              </a:rPr>
              <a:t> AVS</a:t>
            </a:r>
            <a:endParaRPr lang="en-US" sz="14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29051923"/>
              </p:ext>
            </p:extLst>
          </p:nvPr>
        </p:nvGraphicFramePr>
        <p:xfrm>
          <a:off x="985308" y="5588564"/>
          <a:ext cx="4519085" cy="131725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224492"/>
                <a:gridCol w="552450"/>
                <a:gridCol w="895350"/>
                <a:gridCol w="885825"/>
                <a:gridCol w="960968"/>
              </a:tblGrid>
              <a:tr h="198301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100" b="1" dirty="0">
                          <a:latin typeface="+mn-lt"/>
                          <a:ea typeface="Times New Roman"/>
                          <a:cs typeface="Times New Roman"/>
                        </a:rPr>
                        <a:t>Modelo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AVS 80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AVS 110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AVS 150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027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Largo</a:t>
                      </a:r>
                      <a:endParaRPr lang="es-AR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3.060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3.950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2.640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791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Capacida</a:t>
                      </a:r>
                      <a:r>
                        <a:rPr lang="es-AR" sz="1100" b="0" baseline="0" dirty="0" smtClean="0">
                          <a:latin typeface="+mn-lt"/>
                          <a:ea typeface="Times New Roman"/>
                          <a:cs typeface="Times New Roman"/>
                        </a:rPr>
                        <a:t>d por par</a:t>
                      </a:r>
                      <a:endParaRPr lang="es-AR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  <a:endParaRPr lang="es-AR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350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500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smtClean="0">
                          <a:latin typeface="+mn-lt"/>
                          <a:ea typeface="Times New Roman"/>
                          <a:cs typeface="Times New Roman"/>
                        </a:rPr>
                        <a:t>7.800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782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Ancho</a:t>
                      </a:r>
                      <a:r>
                        <a:rPr lang="es-AR" sz="11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de camino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600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460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88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Labio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SI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114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Pendiente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30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Peso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29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41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36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126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Elevación máxima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850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1.070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 smtClean="0">
                          <a:latin typeface="+mn-lt"/>
                          <a:ea typeface="Times New Roman"/>
                          <a:cs typeface="Times New Roman"/>
                        </a:rPr>
                        <a:t>790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3897630" y="1724797"/>
            <a:ext cx="248412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1200" dirty="0" smtClean="0"/>
              <a:t> </a:t>
            </a:r>
            <a:r>
              <a:rPr lang="es-AR" sz="1200" dirty="0" smtClean="0"/>
              <a:t>Resistentes, confiables, fáciles de manipular, y de</a:t>
            </a:r>
          </a:p>
          <a:p>
            <a:r>
              <a:rPr lang="es-AR" sz="1200" dirty="0" smtClean="0"/>
              <a:t>aplicaciones variadas.</a:t>
            </a:r>
          </a:p>
          <a:p>
            <a:pPr>
              <a:buFont typeface="Arial" pitchFamily="34" charset="0"/>
              <a:buChar char="•"/>
            </a:pPr>
            <a:r>
              <a:rPr lang="es-AR" sz="1200" dirty="0" smtClean="0"/>
              <a:t> Livianas, para facilitar el manipuleo de las mismas y</a:t>
            </a:r>
          </a:p>
          <a:p>
            <a:r>
              <a:rPr lang="es-AR" sz="1200" dirty="0" smtClean="0"/>
              <a:t>su almacenamiento.</a:t>
            </a:r>
          </a:p>
          <a:p>
            <a:pPr>
              <a:buFont typeface="Arial" pitchFamily="34" charset="0"/>
              <a:buChar char="•"/>
            </a:pPr>
            <a:r>
              <a:rPr lang="es-AR" sz="1200" dirty="0" smtClean="0"/>
              <a:t>Superficie de apoyo es rugosa, lo que facilita el uso</a:t>
            </a:r>
          </a:p>
          <a:p>
            <a:r>
              <a:rPr lang="es-AR" sz="1200" dirty="0" smtClean="0"/>
              <a:t>seguro de estas.</a:t>
            </a:r>
          </a:p>
          <a:p>
            <a:pPr>
              <a:buFont typeface="Arial" pitchFamily="34" charset="0"/>
              <a:buChar char="•"/>
            </a:pPr>
            <a:r>
              <a:rPr lang="es-AR" sz="1200" dirty="0" smtClean="0"/>
              <a:t>Resistentes a las condiciones climáticas como</a:t>
            </a:r>
          </a:p>
          <a:p>
            <a:r>
              <a:rPr lang="es-AR" sz="1200" dirty="0" smtClean="0"/>
              <a:t>lluvias, humedad o sol.</a:t>
            </a:r>
          </a:p>
          <a:p>
            <a:pPr>
              <a:buFont typeface="Arial" pitchFamily="34" charset="0"/>
              <a:buChar char="•"/>
            </a:pPr>
            <a:r>
              <a:rPr lang="es-AR" sz="1200" dirty="0" smtClean="0"/>
              <a:t>Versátiles: para subir o bajar</a:t>
            </a:r>
            <a:endParaRPr lang="es-ES_tradnl" sz="1200" dirty="0"/>
          </a:p>
        </p:txBody>
      </p:sp>
      <p:graphicFrame>
        <p:nvGraphicFramePr>
          <p:cNvPr id="16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67591681"/>
              </p:ext>
            </p:extLst>
          </p:nvPr>
        </p:nvGraphicFramePr>
        <p:xfrm>
          <a:off x="695326" y="7143750"/>
          <a:ext cx="5486398" cy="1251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692"/>
                <a:gridCol w="3185864"/>
                <a:gridCol w="994842"/>
              </a:tblGrid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err="1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MODELO</a:t>
                      </a:r>
                      <a:endParaRPr lang="en-US" sz="9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USD</a:t>
                      </a:r>
                      <a:endParaRPr lang="en-US" sz="9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AVS 80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1.540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AVS 110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1.825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AVS 150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3.280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IVA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No </a:t>
                      </a:r>
                      <a:r>
                        <a:rPr lang="en-US" sz="900" b="0" dirty="0" err="1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incluye</a:t>
                      </a:r>
                      <a:r>
                        <a:rPr lang="en-US" sz="900" b="0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.</a:t>
                      </a:r>
                      <a:endParaRPr lang="en-US" sz="900" b="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10.5%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9" name="Rounded Rectangle 36"/>
          <p:cNvSpPr/>
          <p:nvPr/>
        </p:nvSpPr>
        <p:spPr>
          <a:xfrm>
            <a:off x="1924050" y="3800872"/>
            <a:ext cx="1901968" cy="875902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AR"/>
          </a:p>
        </p:txBody>
      </p:sp>
      <p:sp>
        <p:nvSpPr>
          <p:cNvPr id="20" name="TextBox 6"/>
          <p:cNvSpPr txBox="1"/>
          <p:nvPr/>
        </p:nvSpPr>
        <p:spPr>
          <a:xfrm>
            <a:off x="2076450" y="3859669"/>
            <a:ext cx="16211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err="1" smtClean="0">
                <a:solidFill>
                  <a:srgbClr val="7F7F7F"/>
                </a:solidFill>
                <a:latin typeface="Verdana"/>
                <a:cs typeface="Verdana"/>
              </a:rPr>
              <a:t>Plazo</a:t>
            </a:r>
            <a:r>
              <a:rPr lang="en-US" sz="1100" b="1" dirty="0" smtClean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100" b="1" dirty="0" err="1" smtClean="0">
                <a:solidFill>
                  <a:srgbClr val="7F7F7F"/>
                </a:solidFill>
                <a:latin typeface="Verdana"/>
                <a:cs typeface="Verdana"/>
              </a:rPr>
              <a:t>entrega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21" name="TextBox 7"/>
          <p:cNvSpPr txBox="1"/>
          <p:nvPr/>
        </p:nvSpPr>
        <p:spPr>
          <a:xfrm>
            <a:off x="1924050" y="4076610"/>
            <a:ext cx="19735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>
                <a:solidFill>
                  <a:srgbClr val="7F7F7F"/>
                </a:solidFill>
                <a:latin typeface="Verdana"/>
                <a:cs typeface="Verdana"/>
              </a:rPr>
              <a:t>AVS 80: 85/95 días</a:t>
            </a:r>
          </a:p>
          <a:p>
            <a:pPr algn="ctr"/>
            <a:r>
              <a:rPr lang="en-US" sz="1100" dirty="0" smtClean="0">
                <a:solidFill>
                  <a:srgbClr val="7F7F7F"/>
                </a:solidFill>
                <a:latin typeface="Verdana"/>
                <a:cs typeface="Verdana"/>
              </a:rPr>
              <a:t>AVS 110/150: Inmediata </a:t>
            </a:r>
            <a:endParaRPr lang="en-US" sz="11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85725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800" b="1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Verdana" pitchFamily="34" charset="0"/>
                <a:ea typeface="Calibri" pitchFamily="34" charset="0"/>
                <a:cs typeface="Courier New" pitchFamily="49" charset="0"/>
              </a:rPr>
              <a:t>El plazo de 85/95 d</a:t>
            </a:r>
            <a:r>
              <a:rPr kumimoji="0" lang="es-AR" sz="800" b="1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í</a:t>
            </a:r>
            <a:r>
              <a:rPr kumimoji="0" lang="es-AR" sz="800" b="1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Verdana" pitchFamily="34" charset="0"/>
                <a:ea typeface="Calibri" pitchFamily="34" charset="0"/>
                <a:cs typeface="Courier New" pitchFamily="49" charset="0"/>
              </a:rPr>
              <a:t>as est</a:t>
            </a:r>
            <a:r>
              <a:rPr kumimoji="0" lang="es-AR" sz="800" b="1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á</a:t>
            </a:r>
            <a:r>
              <a:rPr kumimoji="0" lang="es-AR" sz="800" b="1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Verdana" pitchFamily="34" charset="0"/>
                <a:ea typeface="Calibri" pitchFamily="34" charset="0"/>
                <a:cs typeface="Courier New" pitchFamily="49" charset="0"/>
              </a:rPr>
              <a:t> sujeto a la aprobaci</a:t>
            </a:r>
            <a:r>
              <a:rPr kumimoji="0" lang="es-AR" sz="800" b="1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ó</a:t>
            </a:r>
            <a:r>
              <a:rPr kumimoji="0" lang="es-AR" sz="800" b="1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Verdana" pitchFamily="34" charset="0"/>
                <a:ea typeface="Calibri" pitchFamily="34" charset="0"/>
                <a:cs typeface="Courier New" pitchFamily="49" charset="0"/>
              </a:rPr>
              <a:t>n de SIMI.</a:t>
            </a:r>
            <a:endParaRPr kumimoji="0" lang="es-A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154</Words>
  <Application>Microsoft Office PowerPoint</Application>
  <PresentationFormat>A4 (210 x 297 mm)</PresentationFormat>
  <Paragraphs>60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Ornella</cp:lastModifiedBy>
  <cp:revision>55</cp:revision>
  <dcterms:created xsi:type="dcterms:W3CDTF">2014-01-10T17:25:58Z</dcterms:created>
  <dcterms:modified xsi:type="dcterms:W3CDTF">2019-12-10T12:12:51Z</dcterms:modified>
</cp:coreProperties>
</file>