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4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9" autoAdjust="0"/>
    <p:restoredTop sz="94699" autoAdjust="0"/>
  </p:normalViewPr>
  <p:slideViewPr>
    <p:cSldViewPr snapToGrid="0" snapToObjects="1">
      <p:cViewPr>
        <p:scale>
          <a:sx n="75" d="100"/>
          <a:sy n="75" d="100"/>
        </p:scale>
        <p:origin x="1770" y="-864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5C27B-C350-D349-B4B2-E770DB07569F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DC8E-D1C0-7C49-B493-BADEDE7DBA2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5C27B-C350-D349-B4B2-E770DB07569F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DC8E-D1C0-7C49-B493-BADEDE7DBA2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5C27B-C350-D349-B4B2-E770DB07569F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DC8E-D1C0-7C49-B493-BADEDE7DBA2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5C27B-C350-D349-B4B2-E770DB07569F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DC8E-D1C0-7C49-B493-BADEDE7DBA2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5C27B-C350-D349-B4B2-E770DB07569F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DC8E-D1C0-7C49-B493-BADEDE7DBA2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5C27B-C350-D349-B4B2-E770DB07569F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DC8E-D1C0-7C49-B493-BADEDE7DBA2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5C27B-C350-D349-B4B2-E770DB07569F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DC8E-D1C0-7C49-B493-BADEDE7DBA2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5C27B-C350-D349-B4B2-E770DB07569F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DC8E-D1C0-7C49-B493-BADEDE7DBA2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5C27B-C350-D349-B4B2-E770DB07569F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DC8E-D1C0-7C49-B493-BADEDE7DBA2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5C27B-C350-D349-B4B2-E770DB07569F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DC8E-D1C0-7C49-B493-BADEDE7DBA2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5C27B-C350-D349-B4B2-E770DB07569F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DC8E-D1C0-7C49-B493-BADEDE7DBA2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5C27B-C350-D349-B4B2-E770DB07569F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7DC8E-D1C0-7C49-B493-BADEDE7DBA2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1796" t="34145" r="49256" b="32552"/>
          <a:stretch>
            <a:fillRect/>
          </a:stretch>
        </p:blipFill>
        <p:spPr bwMode="auto">
          <a:xfrm>
            <a:off x="0" y="1555748"/>
            <a:ext cx="2465374" cy="24361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4417482" y="4889498"/>
            <a:ext cx="14054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7F7F7F"/>
                </a:solidFill>
                <a:latin typeface="Verdana"/>
                <a:cs typeface="Verdana"/>
              </a:rPr>
              <a:t>12 </a:t>
            </a:r>
            <a:r>
              <a:rPr lang="en-US" sz="1100" dirty="0" err="1">
                <a:solidFill>
                  <a:srgbClr val="7F7F7F"/>
                </a:solidFill>
                <a:latin typeface="Verdana"/>
                <a:cs typeface="Verdana"/>
              </a:rPr>
              <a:t>meses</a:t>
            </a:r>
            <a:r>
              <a:rPr lang="en-US" sz="1100" dirty="0">
                <a:solidFill>
                  <a:srgbClr val="7F7F7F"/>
                </a:solidFill>
                <a:latin typeface="Verdana"/>
                <a:cs typeface="Verdana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82137" y="1071032"/>
            <a:ext cx="4975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400" b="1" dirty="0">
                <a:solidFill>
                  <a:srgbClr val="7F7F7F"/>
                </a:solidFill>
                <a:latin typeface="Verdana"/>
                <a:cs typeface="Verdana"/>
              </a:rPr>
              <a:t>Muelle hidráulico móvil, modelo YDQ </a:t>
            </a:r>
          </a:p>
        </p:txBody>
      </p:sp>
      <p:graphicFrame>
        <p:nvGraphicFramePr>
          <p:cNvPr id="18" name="1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930488"/>
              </p:ext>
            </p:extLst>
          </p:nvPr>
        </p:nvGraphicFramePr>
        <p:xfrm>
          <a:off x="695326" y="5486400"/>
          <a:ext cx="5486398" cy="84041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058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27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27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27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812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Modelo</a:t>
                      </a:r>
                      <a:endParaRPr lang="es-AR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s-AR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AR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YDQ 15/16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AR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YDQ 25/16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94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_tradnl" sz="1000" b="0" dirty="0">
                          <a:latin typeface="+mn-lt"/>
                          <a:ea typeface="Times New Roman"/>
                          <a:cs typeface="Courier New"/>
                        </a:rPr>
                        <a:t>Capacidad de carga</a:t>
                      </a:r>
                      <a:endParaRPr lang="es-AR" sz="10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000" b="0" dirty="0">
                          <a:latin typeface="+mn-lt"/>
                          <a:ea typeface="Times New Roman"/>
                          <a:cs typeface="Times New Roman"/>
                        </a:rPr>
                        <a:t>kg</a:t>
                      </a:r>
                      <a:endParaRPr lang="es-AR" sz="10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AR" sz="1000" b="0" dirty="0">
                          <a:latin typeface="+mn-lt"/>
                          <a:ea typeface="Times New Roman"/>
                          <a:cs typeface="Times New Roman"/>
                        </a:rPr>
                        <a:t>1.500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AR" sz="1000" b="0" dirty="0">
                          <a:latin typeface="+mn-lt"/>
                          <a:ea typeface="Times New Roman"/>
                          <a:cs typeface="Times New Roman"/>
                        </a:rPr>
                        <a:t>2.000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47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_tradnl" sz="1000" b="0" dirty="0">
                          <a:latin typeface="+mn-lt"/>
                          <a:ea typeface="Times New Roman"/>
                          <a:cs typeface="Courier New"/>
                        </a:rPr>
                        <a:t>Altura máx. Elevación</a:t>
                      </a:r>
                      <a:endParaRPr lang="es-AR" sz="10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000" b="0" dirty="0">
                          <a:latin typeface="+mn-lt"/>
                          <a:ea typeface="Times New Roman"/>
                          <a:cs typeface="Times New Roman"/>
                        </a:rPr>
                        <a:t>Mm</a:t>
                      </a:r>
                      <a:endParaRPr lang="es-AR" sz="10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AR" sz="1000" b="0" dirty="0">
                          <a:latin typeface="+mn-lt"/>
                          <a:ea typeface="Times New Roman"/>
                          <a:cs typeface="Times New Roman"/>
                        </a:rPr>
                        <a:t>1.600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AR" sz="1000" b="0" dirty="0">
                          <a:latin typeface="+mn-lt"/>
                          <a:ea typeface="Times New Roman"/>
                          <a:cs typeface="Times New Roman"/>
                        </a:rPr>
                        <a:t>1.600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47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AR" sz="1000" b="0" dirty="0">
                          <a:latin typeface="+mn-lt"/>
                          <a:ea typeface="Times New Roman"/>
                          <a:cs typeface="Times New Roman"/>
                        </a:rPr>
                        <a:t>Dimensiones de la plataforma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AR" sz="1000" b="0" dirty="0">
                          <a:latin typeface="+mn-lt"/>
                          <a:ea typeface="Times New Roman"/>
                          <a:cs typeface="Times New Roman"/>
                        </a:rPr>
                        <a:t>mm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AR" sz="1000" b="0" dirty="0">
                          <a:latin typeface="+mn-lt"/>
                          <a:ea typeface="Times New Roman"/>
                          <a:cs typeface="Times New Roman"/>
                        </a:rPr>
                        <a:t>2.000*1.600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AR" sz="1000" b="0" dirty="0">
                          <a:latin typeface="+mn-lt"/>
                          <a:ea typeface="Times New Roman"/>
                          <a:cs typeface="Times New Roman"/>
                        </a:rPr>
                        <a:t>2.000*1.600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75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AR" sz="1000" b="0" dirty="0">
                          <a:latin typeface="+mn-lt"/>
                          <a:ea typeface="Times New Roman"/>
                          <a:cs typeface="Times New Roman"/>
                        </a:rPr>
                        <a:t>Voltaje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AR" sz="1000" b="0" dirty="0">
                          <a:latin typeface="+mn-lt"/>
                          <a:ea typeface="Times New Roman"/>
                          <a:cs typeface="Times New Roman"/>
                        </a:rPr>
                        <a:t>V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AR" sz="1000" b="0" dirty="0">
                          <a:latin typeface="+mn-lt"/>
                          <a:ea typeface="Times New Roman"/>
                          <a:cs typeface="Times New Roman"/>
                        </a:rPr>
                        <a:t>DC24V/AC380V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AR" sz="1000" b="0" dirty="0">
                          <a:latin typeface="+mn-lt"/>
                          <a:ea typeface="Times New Roman"/>
                          <a:cs typeface="Times New Roman"/>
                        </a:rPr>
                        <a:t>DC24V/AC380V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3952861" y="2101825"/>
            <a:ext cx="233362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sz="1000" dirty="0"/>
              <a:t> Muelle hidráulico de elevación de cargas.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sz="1000" dirty="0"/>
              <a:t> Operación simple y conveniente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sz="1000" dirty="0"/>
              <a:t> Batería de alto rendimiento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sz="1000" dirty="0"/>
              <a:t>Cargador incorporado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sz="1000" dirty="0"/>
              <a:t> fácil mantenimiento de batería.</a:t>
            </a:r>
          </a:p>
          <a:p>
            <a:pPr>
              <a:lnSpc>
                <a:spcPct val="150000"/>
              </a:lnSpc>
            </a:pPr>
            <a:endParaRPr lang="es-ES_tradnl" sz="1000" dirty="0"/>
          </a:p>
        </p:txBody>
      </p:sp>
      <p:sp>
        <p:nvSpPr>
          <p:cNvPr id="17" name="Rounded Rectangle 36"/>
          <p:cNvSpPr/>
          <p:nvPr/>
        </p:nvSpPr>
        <p:spPr>
          <a:xfrm>
            <a:off x="4332754" y="3851478"/>
            <a:ext cx="1625243" cy="74333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AR"/>
          </a:p>
        </p:txBody>
      </p:sp>
      <p:sp>
        <p:nvSpPr>
          <p:cNvPr id="19" name="TextBox 6"/>
          <p:cNvSpPr txBox="1"/>
          <p:nvPr/>
        </p:nvSpPr>
        <p:spPr>
          <a:xfrm>
            <a:off x="4137041" y="3850317"/>
            <a:ext cx="21494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 err="1">
                <a:solidFill>
                  <a:srgbClr val="7F7F7F"/>
                </a:solidFill>
                <a:latin typeface="Verdana"/>
                <a:cs typeface="Verdana"/>
              </a:rPr>
              <a:t>Plazo</a:t>
            </a:r>
            <a:r>
              <a:rPr lang="en-US" sz="1100" b="1" dirty="0">
                <a:solidFill>
                  <a:srgbClr val="7F7F7F"/>
                </a:solidFill>
                <a:latin typeface="Verdana"/>
                <a:cs typeface="Verdana"/>
              </a:rPr>
              <a:t> de </a:t>
            </a:r>
            <a:r>
              <a:rPr lang="en-US" sz="1100" b="1" dirty="0" err="1">
                <a:solidFill>
                  <a:srgbClr val="7F7F7F"/>
                </a:solidFill>
                <a:latin typeface="Verdana"/>
                <a:cs typeface="Verdana"/>
              </a:rPr>
              <a:t>entrega</a:t>
            </a:r>
            <a:endParaRPr lang="en-US" sz="1100" b="1" dirty="0">
              <a:solidFill>
                <a:srgbClr val="7F7F7F"/>
              </a:solidFill>
              <a:latin typeface="Verdana"/>
              <a:cs typeface="Verdana"/>
            </a:endParaRPr>
          </a:p>
        </p:txBody>
      </p:sp>
      <p:sp>
        <p:nvSpPr>
          <p:cNvPr id="20" name="TextBox 7"/>
          <p:cNvSpPr txBox="1"/>
          <p:nvPr/>
        </p:nvSpPr>
        <p:spPr>
          <a:xfrm>
            <a:off x="4272898" y="4140502"/>
            <a:ext cx="1761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>
                <a:solidFill>
                  <a:srgbClr val="7F7F7F"/>
                </a:solidFill>
                <a:latin typeface="Verdana"/>
                <a:cs typeface="Verdana"/>
              </a:rPr>
              <a:t>100/150  </a:t>
            </a:r>
            <a:r>
              <a:rPr lang="en-US" sz="1100" dirty="0">
                <a:solidFill>
                  <a:srgbClr val="7F7F7F"/>
                </a:solidFill>
                <a:latin typeface="Verdana"/>
                <a:cs typeface="Verdana"/>
              </a:rPr>
              <a:t>días</a:t>
            </a:r>
          </a:p>
          <a:p>
            <a:pPr algn="ctr"/>
            <a:r>
              <a:rPr lang="en-US" sz="1100" dirty="0">
                <a:solidFill>
                  <a:srgbClr val="7F7F7F"/>
                </a:solidFill>
                <a:latin typeface="Verdana"/>
                <a:cs typeface="Verdana"/>
              </a:rPr>
              <a:t>(</a:t>
            </a:r>
            <a:r>
              <a:rPr lang="en-US" sz="1100" dirty="0" err="1">
                <a:solidFill>
                  <a:srgbClr val="7F7F7F"/>
                </a:solidFill>
                <a:latin typeface="Verdana"/>
                <a:cs typeface="Verdana"/>
              </a:rPr>
              <a:t>Desde</a:t>
            </a:r>
            <a:r>
              <a:rPr lang="en-US" sz="1100" dirty="0">
                <a:solidFill>
                  <a:srgbClr val="7F7F7F"/>
                </a:solidFill>
                <a:latin typeface="Verdana"/>
                <a:cs typeface="Verdana"/>
              </a:rPr>
              <a:t> </a:t>
            </a:r>
            <a:r>
              <a:rPr lang="en-US" sz="1100" dirty="0" err="1">
                <a:solidFill>
                  <a:srgbClr val="7F7F7F"/>
                </a:solidFill>
                <a:latin typeface="Verdana"/>
                <a:cs typeface="Verdana"/>
              </a:rPr>
              <a:t>aprob</a:t>
            </a:r>
            <a:r>
              <a:rPr lang="en-US" sz="1100" dirty="0">
                <a:solidFill>
                  <a:srgbClr val="7F7F7F"/>
                </a:solidFill>
                <a:latin typeface="Verdana"/>
                <a:cs typeface="Verdana"/>
              </a:rPr>
              <a:t>. SIRA)</a:t>
            </a:r>
          </a:p>
        </p:txBody>
      </p:sp>
      <p:sp>
        <p:nvSpPr>
          <p:cNvPr id="12" name="4 Rectángulo"/>
          <p:cNvSpPr/>
          <p:nvPr/>
        </p:nvSpPr>
        <p:spPr>
          <a:xfrm>
            <a:off x="337719" y="7973380"/>
            <a:ext cx="6264696" cy="3600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54026" t="24479" r="31601" b="48958"/>
          <a:stretch>
            <a:fillRect/>
          </a:stretch>
        </p:blipFill>
        <p:spPr bwMode="auto">
          <a:xfrm>
            <a:off x="2465374" y="1561617"/>
            <a:ext cx="1212661" cy="12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 l="77233" t="36862" r="8419" b="36979"/>
          <a:stretch>
            <a:fillRect/>
          </a:stretch>
        </p:blipFill>
        <p:spPr bwMode="auto">
          <a:xfrm>
            <a:off x="2519008" y="3035146"/>
            <a:ext cx="1159027" cy="118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933590E9-81E0-406B-9040-2560F7583278}"/>
              </a:ext>
            </a:extLst>
          </p:cNvPr>
          <p:cNvSpPr txBox="1"/>
          <p:nvPr/>
        </p:nvSpPr>
        <p:spPr>
          <a:xfrm>
            <a:off x="882455" y="8383561"/>
            <a:ext cx="559116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1100" i="0" u="none" strike="noStrike" cap="none" normalizeH="0" baseline="0" dirty="0">
                <a:ln>
                  <a:noFill/>
                </a:ln>
                <a:effectLst/>
                <a:latin typeface="Verdana" pitchFamily="34" charset="0"/>
                <a:ea typeface="Calibri" pitchFamily="34" charset="0"/>
                <a:cs typeface="Courier New" pitchFamily="49" charset="0"/>
              </a:rPr>
              <a:t>El plazo de </a:t>
            </a:r>
            <a:r>
              <a:rPr lang="es-AR" sz="1100" dirty="0">
                <a:latin typeface="Verdana" pitchFamily="34" charset="0"/>
                <a:ea typeface="Calibri" pitchFamily="34" charset="0"/>
                <a:cs typeface="Courier New" pitchFamily="49" charset="0"/>
              </a:rPr>
              <a:t>120/150</a:t>
            </a:r>
            <a:r>
              <a:rPr kumimoji="0" lang="es-AR" sz="1100" i="0" u="none" strike="noStrike" cap="none" normalizeH="0" baseline="0" dirty="0">
                <a:ln>
                  <a:noFill/>
                </a:ln>
                <a:effectLst/>
                <a:latin typeface="Verdana" pitchFamily="34" charset="0"/>
                <a:ea typeface="Calibri" pitchFamily="34" charset="0"/>
                <a:cs typeface="Courier New" pitchFamily="49" charset="0"/>
              </a:rPr>
              <a:t> d</a:t>
            </a:r>
            <a:r>
              <a:rPr kumimoji="0" lang="es-AR" sz="1100" i="0" u="none" strike="noStrike" cap="none" normalizeH="0" baseline="0" dirty="0">
                <a:ln>
                  <a:noFill/>
                </a:ln>
                <a:effectLst/>
                <a:latin typeface="Calibri"/>
                <a:ea typeface="Calibri" pitchFamily="34" charset="0"/>
                <a:cs typeface="Courier New" pitchFamily="49" charset="0"/>
              </a:rPr>
              <a:t>í</a:t>
            </a:r>
            <a:r>
              <a:rPr kumimoji="0" lang="es-AR" sz="1100" i="0" u="none" strike="noStrike" cap="none" normalizeH="0" baseline="0" dirty="0">
                <a:ln>
                  <a:noFill/>
                </a:ln>
                <a:effectLst/>
                <a:latin typeface="Verdana" pitchFamily="34" charset="0"/>
                <a:ea typeface="Calibri" pitchFamily="34" charset="0"/>
                <a:cs typeface="Courier New" pitchFamily="49" charset="0"/>
              </a:rPr>
              <a:t>as est</a:t>
            </a:r>
            <a:r>
              <a:rPr kumimoji="0" lang="es-AR" sz="1100" i="0" u="none" strike="noStrike" cap="none" normalizeH="0" baseline="0" dirty="0">
                <a:ln>
                  <a:noFill/>
                </a:ln>
                <a:effectLst/>
                <a:latin typeface="Calibri"/>
                <a:ea typeface="Calibri" pitchFamily="34" charset="0"/>
                <a:cs typeface="Courier New" pitchFamily="49" charset="0"/>
              </a:rPr>
              <a:t>á</a:t>
            </a:r>
            <a:r>
              <a:rPr kumimoji="0" lang="es-AR" sz="1100" i="0" u="none" strike="noStrike" cap="none" normalizeH="0" baseline="0" dirty="0">
                <a:ln>
                  <a:noFill/>
                </a:ln>
                <a:effectLst/>
                <a:latin typeface="Verdana" pitchFamily="34" charset="0"/>
                <a:ea typeface="Calibri" pitchFamily="34" charset="0"/>
                <a:cs typeface="Courier New" pitchFamily="49" charset="0"/>
              </a:rPr>
              <a:t> sujeto a la aprobaci</a:t>
            </a:r>
            <a:r>
              <a:rPr kumimoji="0" lang="es-AR" sz="1100" i="0" u="none" strike="noStrike" cap="none" normalizeH="0" baseline="0" dirty="0">
                <a:ln>
                  <a:noFill/>
                </a:ln>
                <a:effectLst/>
                <a:latin typeface="Calibri"/>
                <a:ea typeface="Calibri" pitchFamily="34" charset="0"/>
                <a:cs typeface="Courier New" pitchFamily="49" charset="0"/>
              </a:rPr>
              <a:t>ó</a:t>
            </a:r>
            <a:r>
              <a:rPr kumimoji="0" lang="es-AR" sz="1100" i="0" u="none" strike="noStrike" cap="none" normalizeH="0" baseline="0" dirty="0">
                <a:ln>
                  <a:noFill/>
                </a:ln>
                <a:effectLst/>
                <a:latin typeface="Verdana" pitchFamily="34" charset="0"/>
                <a:ea typeface="Calibri" pitchFamily="34" charset="0"/>
                <a:cs typeface="Courier New" pitchFamily="49" charset="0"/>
              </a:rPr>
              <a:t>n de SIRA.</a:t>
            </a:r>
            <a:endParaRPr kumimoji="0" lang="es-AR" sz="110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92</Words>
  <Application>Microsoft Office PowerPoint</Application>
  <PresentationFormat>A4 (210 x 297 mm)</PresentationFormat>
  <Paragraphs>30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Verdana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Mario Marrazzo</dc:creator>
  <cp:lastModifiedBy>Maria Jose Michelotti UNIRROL SA</cp:lastModifiedBy>
  <cp:revision>98</cp:revision>
  <dcterms:created xsi:type="dcterms:W3CDTF">2014-01-10T17:25:58Z</dcterms:created>
  <dcterms:modified xsi:type="dcterms:W3CDTF">2024-05-03T14:49:53Z</dcterms:modified>
</cp:coreProperties>
</file>